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60" r:id="rId4"/>
    <p:sldId id="261" r:id="rId5"/>
    <p:sldId id="263" r:id="rId6"/>
    <p:sldId id="264" r:id="rId7"/>
    <p:sldId id="265" r:id="rId8"/>
    <p:sldId id="266" r:id="rId9"/>
    <p:sldId id="267" r:id="rId10"/>
    <p:sldId id="268" r:id="rId11"/>
    <p:sldId id="284" r:id="rId12"/>
    <p:sldId id="285" r:id="rId13"/>
    <p:sldId id="286" r:id="rId14"/>
    <p:sldId id="283" r:id="rId15"/>
    <p:sldId id="277" r:id="rId16"/>
    <p:sldId id="281" r:id="rId17"/>
    <p:sldId id="282" r:id="rId18"/>
  </p:sldIdLst>
  <p:sldSz cx="9144000" cy="5143500" type="screen16x9"/>
  <p:notesSz cx="6858000" cy="9144000"/>
  <p:embeddedFontLst>
    <p:embeddedFont>
      <p:font typeface="Proxima Nova" panose="02000506030000020004"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37"/>
  </p:normalViewPr>
  <p:slideViewPr>
    <p:cSldViewPr snapToGrid="0">
      <p:cViewPr varScale="1">
        <p:scale>
          <a:sx n="138" d="100"/>
          <a:sy n="138" d="100"/>
        </p:scale>
        <p:origin x="88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ableStyles" Target="tableStyles.xml"/></Relationships>
</file>

<file path=ppt/media/image1.png>
</file>

<file path=ppt/media/image10.JP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ac171a0a39_8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ac171a0a39_8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147840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adbaffe57a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adbaffe57a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ab9e8482f8_1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ab9e8482f8_1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ab9e8482f8_1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ab9e8482f8_1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ab9e8482f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ab9e8482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ab9e8482f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ab9e8482f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ab9e8482f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ab9e8482f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Hypothesis test: </a:t>
            </a:r>
            <a:r>
              <a:rPr lang="en">
                <a:solidFill>
                  <a:schemeClr val="dk1"/>
                </a:solidFill>
                <a:highlight>
                  <a:srgbClr val="FFFFFF"/>
                </a:highlight>
              </a:rPr>
              <a:t>We use hypothesis t test to test if the increase rate of vaccination in Chelsea is enough to be thought that we can reject null hypothesis and support that La Colaborativa has significant impact on vaccination (p&lt;0.05).</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ab9e8482f8_1_2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ab9e8482f8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highlight>
                  <a:schemeClr val="lt1"/>
                </a:highlight>
                <a:latin typeface="Times New Roman"/>
                <a:ea typeface="Times New Roman"/>
                <a:cs typeface="Times New Roman"/>
                <a:sym typeface="Times New Roman"/>
              </a:rPr>
              <a:t>We graphed the following fully vaccinated rate graphs for six age ranges (age 0-19, age 20-29, age 30-49, age 50-65, age 60-75, age 75+) and each line in the graphs corresponds to a city. The purpose is to figure out the characteristics and discrepancies of vaccination rate between different cities in each age range. </a:t>
            </a:r>
            <a:endParaRPr sz="1000">
              <a:solidFill>
                <a:schemeClr val="dk1"/>
              </a:solidFill>
              <a:highlight>
                <a:schemeClr val="lt1"/>
              </a:highlight>
              <a:latin typeface="Times New Roman"/>
              <a:ea typeface="Times New Roman"/>
              <a:cs typeface="Times New Roman"/>
              <a:sym typeface="Times New Roman"/>
            </a:endParaRPr>
          </a:p>
          <a:p>
            <a:pPr marL="0" marR="38100" lvl="0" indent="0" algn="l" rtl="0">
              <a:lnSpc>
                <a:spcPct val="128571"/>
              </a:lnSpc>
              <a:spcBef>
                <a:spcPts val="0"/>
              </a:spcBef>
              <a:spcAft>
                <a:spcPts val="0"/>
              </a:spcAft>
              <a:buNone/>
            </a:pPr>
            <a:r>
              <a:rPr lang="en" sz="1000">
                <a:solidFill>
                  <a:srgbClr val="202124"/>
                </a:solidFill>
                <a:highlight>
                  <a:schemeClr val="lt1"/>
                </a:highlight>
                <a:latin typeface="Times New Roman"/>
                <a:ea typeface="Times New Roman"/>
                <a:cs typeface="Times New Roman"/>
                <a:sym typeface="Times New Roman"/>
              </a:rPr>
              <a:t>Because there are too many missing data for people aged 0-19, we cannot process the data to the complete timeline by any method. </a:t>
            </a:r>
            <a:endParaRPr sz="1000">
              <a:solidFill>
                <a:srgbClr val="202124"/>
              </a:solidFill>
              <a:highlight>
                <a:schemeClr val="lt1"/>
              </a:highlight>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ac171a0a39_8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ac171a0a39_8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en" sz="1000">
                <a:solidFill>
                  <a:srgbClr val="202124"/>
                </a:solidFill>
                <a:highlight>
                  <a:schemeClr val="lt1"/>
                </a:highlight>
                <a:latin typeface="Times New Roman"/>
                <a:ea typeface="Times New Roman"/>
                <a:cs typeface="Times New Roman"/>
                <a:sym typeface="Times New Roman"/>
              </a:rPr>
              <a:t>By the graphs of fully vaccinated rate in age ranges 20-29, we can find that In the May and June of 2021, a large number of people were vaccinated. </a:t>
            </a:r>
            <a:endParaRPr sz="1000">
              <a:solidFill>
                <a:srgbClr val="202124"/>
              </a:solidFill>
              <a:highlight>
                <a:schemeClr val="lt1"/>
              </a:highlight>
              <a:latin typeface="Times New Roman"/>
              <a:ea typeface="Times New Roman"/>
              <a:cs typeface="Times New Roman"/>
              <a:sym typeface="Times New Roman"/>
            </a:endParaRPr>
          </a:p>
          <a:p>
            <a:pPr marL="0" marR="38100" lvl="0" indent="0" algn="l" rtl="0">
              <a:lnSpc>
                <a:spcPct val="128571"/>
              </a:lnSpc>
              <a:spcBef>
                <a:spcPts val="0"/>
              </a:spcBef>
              <a:spcAft>
                <a:spcPts val="0"/>
              </a:spcAft>
              <a:buClr>
                <a:schemeClr val="dk1"/>
              </a:buClr>
              <a:buSzPts val="1100"/>
              <a:buFont typeface="Arial"/>
              <a:buNone/>
            </a:pPr>
            <a:r>
              <a:rPr lang="en" sz="1000">
                <a:solidFill>
                  <a:srgbClr val="202124"/>
                </a:solidFill>
                <a:highlight>
                  <a:schemeClr val="lt1"/>
                </a:highlight>
                <a:latin typeface="Times New Roman"/>
                <a:ea typeface="Times New Roman"/>
                <a:cs typeface="Times New Roman"/>
                <a:sym typeface="Times New Roman"/>
              </a:rPr>
              <a:t>Green line is Chelsea. Chelsea had a relatively high vaccination rate in the age group 20-29. </a:t>
            </a:r>
            <a:endParaRPr sz="1000">
              <a:solidFill>
                <a:srgbClr val="202124"/>
              </a:solidFill>
              <a:highlight>
                <a:schemeClr val="lt1"/>
              </a:highlight>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ac171a0a39_8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ac171a0a39_8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Clr>
                <a:schemeClr val="dk1"/>
              </a:buClr>
              <a:buSzPts val="1100"/>
              <a:buFont typeface="Arial"/>
              <a:buNone/>
            </a:pPr>
            <a:r>
              <a:rPr lang="en" sz="1000">
                <a:solidFill>
                  <a:srgbClr val="202124"/>
                </a:solidFill>
                <a:highlight>
                  <a:schemeClr val="lt1"/>
                </a:highlight>
                <a:latin typeface="Times New Roman"/>
                <a:ea typeface="Times New Roman"/>
                <a:cs typeface="Times New Roman"/>
                <a:sym typeface="Times New Roman"/>
              </a:rPr>
              <a:t>For age range 30-49, the increase rate in all cities did not have a significant increase. Chelsea, Everett, Wellesley and Revere had the same fully vaccinated rate which was 80%. </a:t>
            </a:r>
            <a:endParaRPr sz="1000">
              <a:solidFill>
                <a:srgbClr val="202124"/>
              </a:solidFill>
              <a:highlight>
                <a:schemeClr val="lt1"/>
              </a:highlight>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ab9e8482f8_1_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ab9e8482f8_1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02124"/>
                </a:solidFill>
                <a:latin typeface="Times New Roman"/>
                <a:ea typeface="Times New Roman"/>
                <a:cs typeface="Times New Roman"/>
                <a:sym typeface="Times New Roman"/>
              </a:rPr>
              <a:t>People in the 50-65 age group received a large number of vaccinations from April 2021 to May 2021.</a:t>
            </a:r>
            <a:endParaRPr>
              <a:solidFill>
                <a:srgbClr val="202124"/>
              </a:solidFill>
              <a:latin typeface="Times New Roman"/>
              <a:ea typeface="Times New Roman"/>
              <a:cs typeface="Times New Roman"/>
              <a:sym typeface="Times New Roman"/>
            </a:endParaRPr>
          </a:p>
          <a:p>
            <a:pPr marL="0" lvl="0" indent="0" algn="l" rtl="0">
              <a:spcBef>
                <a:spcPts val="0"/>
              </a:spcBef>
              <a:spcAft>
                <a:spcPts val="0"/>
              </a:spcAft>
              <a:buNone/>
            </a:pPr>
            <a:endParaRPr>
              <a:solidFill>
                <a:srgbClr val="202124"/>
              </a:solidFill>
              <a:latin typeface="Times New Roman"/>
              <a:ea typeface="Times New Roman"/>
              <a:cs typeface="Times New Roman"/>
              <a:sym typeface="Times New Roman"/>
            </a:endParaRPr>
          </a:p>
          <a:p>
            <a:pPr marL="0" lvl="0" indent="0" algn="l" rtl="0">
              <a:spcBef>
                <a:spcPts val="0"/>
              </a:spcBef>
              <a:spcAft>
                <a:spcPts val="0"/>
              </a:spcAft>
              <a:buNone/>
            </a:pPr>
            <a:endParaRPr>
              <a:solidFill>
                <a:srgbClr val="202124"/>
              </a:solidFill>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ac171a0a39_8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ac171a0a39_8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rgbClr val="202124"/>
                </a:solidFill>
                <a:latin typeface="Times New Roman"/>
                <a:ea typeface="Times New Roman"/>
                <a:cs typeface="Times New Roman"/>
                <a:sym typeface="Times New Roman"/>
              </a:rPr>
              <a:t>People in the 65-75 and 75+ age groups received a large number of vaccinations from March 2021 to April 2021.</a:t>
            </a:r>
            <a:endParaRPr>
              <a:solidFill>
                <a:srgbClr val="202124"/>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
                <a:solidFill>
                  <a:srgbClr val="202124"/>
                </a:solidFill>
                <a:latin typeface="Times New Roman"/>
                <a:ea typeface="Times New Roman"/>
                <a:cs typeface="Times New Roman"/>
                <a:sym typeface="Times New Roman"/>
              </a:rPr>
              <a:t>Compared to other five cities, Chelsea have higher rates of complete vaccination and growth rates in the 65-75 and 75+ age groups. （high growth rate because green line is more sloping compared to others)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6" name="Google Shape;16;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Vaccine Equity Team 2</a:t>
            </a:r>
            <a:endParaRPr/>
          </a:p>
        </p:txBody>
      </p:sp>
      <p:sp>
        <p:nvSpPr>
          <p:cNvPr id="60" name="Google Shape;60;p13"/>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SzPts val="523"/>
              <a:buNone/>
            </a:pPr>
            <a:r>
              <a:rPr lang="en" sz="1240"/>
              <a:t>Sponsor: BU Spark!</a:t>
            </a:r>
            <a:endParaRPr sz="1240"/>
          </a:p>
          <a:p>
            <a:pPr marL="0" lvl="0" indent="0" algn="l" rtl="0">
              <a:lnSpc>
                <a:spcPct val="80000"/>
              </a:lnSpc>
              <a:spcBef>
                <a:spcPts val="0"/>
              </a:spcBef>
              <a:spcAft>
                <a:spcPts val="0"/>
              </a:spcAft>
              <a:buSzPts val="523"/>
              <a:buNone/>
            </a:pPr>
            <a:r>
              <a:rPr lang="en" sz="1240"/>
              <a:t>Client: Dr. Julia Koehler</a:t>
            </a:r>
            <a:endParaRPr sz="1240"/>
          </a:p>
          <a:p>
            <a:pPr marL="0" lvl="0" indent="0" algn="l" rtl="0">
              <a:lnSpc>
                <a:spcPct val="80000"/>
              </a:lnSpc>
              <a:spcBef>
                <a:spcPts val="0"/>
              </a:spcBef>
              <a:spcAft>
                <a:spcPts val="0"/>
              </a:spcAft>
              <a:buSzPts val="523"/>
              <a:buNone/>
            </a:pPr>
            <a:r>
              <a:rPr lang="en" sz="1240"/>
              <a:t>Member: Kush Vekeria, Liyu Qu, Jingyi Li, Zhou Ye</a:t>
            </a:r>
            <a:endParaRPr sz="124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Fully Vaccinated Rate vs. Date </a:t>
            </a:r>
            <a:endParaRPr/>
          </a:p>
        </p:txBody>
      </p:sp>
      <p:pic>
        <p:nvPicPr>
          <p:cNvPr id="139" name="Google Shape;139;p25"/>
          <p:cNvPicPr preferRelativeResize="0"/>
          <p:nvPr/>
        </p:nvPicPr>
        <p:blipFill>
          <a:blip r:embed="rId3">
            <a:alphaModFix/>
          </a:blip>
          <a:stretch>
            <a:fillRect/>
          </a:stretch>
        </p:blipFill>
        <p:spPr>
          <a:xfrm>
            <a:off x="311700" y="1431850"/>
            <a:ext cx="8276773" cy="2682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7CBAC-7843-8D16-8913-67B50F5C8915}"/>
              </a:ext>
            </a:extLst>
          </p:cNvPr>
          <p:cNvSpPr>
            <a:spLocks noGrp="1"/>
          </p:cNvSpPr>
          <p:nvPr>
            <p:ph type="title"/>
          </p:nvPr>
        </p:nvSpPr>
        <p:spPr/>
        <p:txBody>
          <a:bodyPr>
            <a:normAutofit fontScale="90000"/>
          </a:bodyPr>
          <a:lstStyle/>
          <a:p>
            <a:endParaRPr lang="en-US"/>
          </a:p>
        </p:txBody>
      </p:sp>
      <p:sp>
        <p:nvSpPr>
          <p:cNvPr id="3" name="Text Placeholder 2">
            <a:extLst>
              <a:ext uri="{FF2B5EF4-FFF2-40B4-BE49-F238E27FC236}">
                <a16:creationId xmlns:a16="http://schemas.microsoft.com/office/drawing/2014/main" id="{DFFDBFEC-DFEB-6E4E-CACE-E7B67C733234}"/>
              </a:ext>
            </a:extLst>
          </p:cNvPr>
          <p:cNvSpPr>
            <a:spLocks noGrp="1"/>
          </p:cNvSpPr>
          <p:nvPr>
            <p:ph type="body" idx="1"/>
          </p:nvPr>
        </p:nvSpPr>
        <p:spPr/>
        <p:txBody>
          <a:bodyPr/>
          <a:lstStyle/>
          <a:p>
            <a:endParaRPr lang="en-US"/>
          </a:p>
        </p:txBody>
      </p:sp>
      <p:pic>
        <p:nvPicPr>
          <p:cNvPr id="5" name="Picture 4" descr="Chart&#10;&#10;Description automatically generated">
            <a:extLst>
              <a:ext uri="{FF2B5EF4-FFF2-40B4-BE49-F238E27FC236}">
                <a16:creationId xmlns:a16="http://schemas.microsoft.com/office/drawing/2014/main" id="{310FFA73-4AD2-4A85-3794-4DB92E131B3F}"/>
              </a:ext>
            </a:extLst>
          </p:cNvPr>
          <p:cNvPicPr>
            <a:picLocks noChangeAspect="1"/>
          </p:cNvPicPr>
          <p:nvPr/>
        </p:nvPicPr>
        <p:blipFill>
          <a:blip r:embed="rId2"/>
          <a:stretch>
            <a:fillRect/>
          </a:stretch>
        </p:blipFill>
        <p:spPr>
          <a:xfrm>
            <a:off x="187452" y="445025"/>
            <a:ext cx="8956548" cy="3661722"/>
          </a:xfrm>
          <a:prstGeom prst="rect">
            <a:avLst/>
          </a:prstGeom>
        </p:spPr>
      </p:pic>
    </p:spTree>
    <p:extLst>
      <p:ext uri="{BB962C8B-B14F-4D97-AF65-F5344CB8AC3E}">
        <p14:creationId xmlns:p14="http://schemas.microsoft.com/office/powerpoint/2010/main" val="2222103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line chart&#10;&#10;Description automatically generated">
            <a:extLst>
              <a:ext uri="{FF2B5EF4-FFF2-40B4-BE49-F238E27FC236}">
                <a16:creationId xmlns:a16="http://schemas.microsoft.com/office/drawing/2014/main" id="{DFA9F985-A31C-29C5-0937-76A7D432B5E7}"/>
              </a:ext>
            </a:extLst>
          </p:cNvPr>
          <p:cNvPicPr>
            <a:picLocks noChangeAspect="1"/>
          </p:cNvPicPr>
          <p:nvPr/>
        </p:nvPicPr>
        <p:blipFill>
          <a:blip r:embed="rId2"/>
          <a:stretch>
            <a:fillRect/>
          </a:stretch>
        </p:blipFill>
        <p:spPr>
          <a:xfrm>
            <a:off x="428098" y="1017725"/>
            <a:ext cx="8404202" cy="2685878"/>
          </a:xfrm>
          <a:prstGeom prst="rect">
            <a:avLst/>
          </a:prstGeom>
        </p:spPr>
      </p:pic>
    </p:spTree>
    <p:extLst>
      <p:ext uri="{BB962C8B-B14F-4D97-AF65-F5344CB8AC3E}">
        <p14:creationId xmlns:p14="http://schemas.microsoft.com/office/powerpoint/2010/main" val="1936206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line chart&#10;&#10;Description automatically generated">
            <a:extLst>
              <a:ext uri="{FF2B5EF4-FFF2-40B4-BE49-F238E27FC236}">
                <a16:creationId xmlns:a16="http://schemas.microsoft.com/office/drawing/2014/main" id="{7555BC7B-067F-B334-15C2-925CFF8F1088}"/>
              </a:ext>
            </a:extLst>
          </p:cNvPr>
          <p:cNvPicPr>
            <a:picLocks noChangeAspect="1"/>
          </p:cNvPicPr>
          <p:nvPr/>
        </p:nvPicPr>
        <p:blipFill>
          <a:blip r:embed="rId3"/>
          <a:stretch>
            <a:fillRect/>
          </a:stretch>
        </p:blipFill>
        <p:spPr>
          <a:xfrm>
            <a:off x="263800" y="1202628"/>
            <a:ext cx="8616400" cy="2788397"/>
          </a:xfrm>
          <a:prstGeom prst="rect">
            <a:avLst/>
          </a:prstGeom>
        </p:spPr>
      </p:pic>
    </p:spTree>
    <p:extLst>
      <p:ext uri="{BB962C8B-B14F-4D97-AF65-F5344CB8AC3E}">
        <p14:creationId xmlns:p14="http://schemas.microsoft.com/office/powerpoint/2010/main" val="1089725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B419AB65-ABB8-626A-ECC5-C57E13FB635A}"/>
              </a:ext>
            </a:extLst>
          </p:cNvPr>
          <p:cNvPicPr>
            <a:picLocks noChangeAspect="1"/>
          </p:cNvPicPr>
          <p:nvPr/>
        </p:nvPicPr>
        <p:blipFill>
          <a:blip r:embed="rId2"/>
          <a:stretch>
            <a:fillRect/>
          </a:stretch>
        </p:blipFill>
        <p:spPr>
          <a:xfrm>
            <a:off x="1117600" y="277764"/>
            <a:ext cx="6683604" cy="4587971"/>
          </a:xfrm>
          <a:prstGeom prst="rect">
            <a:avLst/>
          </a:prstGeom>
        </p:spPr>
      </p:pic>
    </p:spTree>
    <p:extLst>
      <p:ext uri="{BB962C8B-B14F-4D97-AF65-F5344CB8AC3E}">
        <p14:creationId xmlns:p14="http://schemas.microsoft.com/office/powerpoint/2010/main" val="1415273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pic>
        <p:nvPicPr>
          <p:cNvPr id="3" name="Picture 2" descr="Chart, line chart&#10;&#10;Description automatically generated">
            <a:extLst>
              <a:ext uri="{FF2B5EF4-FFF2-40B4-BE49-F238E27FC236}">
                <a16:creationId xmlns:a16="http://schemas.microsoft.com/office/drawing/2014/main" id="{590B006A-9B54-4AD9-4A41-FA3B696AAB13}"/>
              </a:ext>
            </a:extLst>
          </p:cNvPr>
          <p:cNvPicPr>
            <a:picLocks noChangeAspect="1"/>
          </p:cNvPicPr>
          <p:nvPr/>
        </p:nvPicPr>
        <p:blipFill>
          <a:blip r:embed="rId3"/>
          <a:stretch>
            <a:fillRect/>
          </a:stretch>
        </p:blipFill>
        <p:spPr>
          <a:xfrm>
            <a:off x="591127" y="1293065"/>
            <a:ext cx="7772400" cy="255737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224" name="Google Shape;224;p38"/>
          <p:cNvSpPr txBox="1">
            <a:spLocks noGrp="1"/>
          </p:cNvSpPr>
          <p:nvPr>
            <p:ph type="body" idx="1"/>
          </p:nvPr>
        </p:nvSpPr>
        <p:spPr>
          <a:xfrm>
            <a:off x="311700" y="1017725"/>
            <a:ext cx="8520600" cy="3898500"/>
          </a:xfrm>
          <a:prstGeom prst="rect">
            <a:avLst/>
          </a:prstGeom>
        </p:spPr>
        <p:txBody>
          <a:bodyPr spcFirstLastPara="1" wrap="square" lIns="91425" tIns="91425" rIns="91425" bIns="91425" anchor="t" anchorCtr="0">
            <a:noAutofit/>
          </a:bodyPr>
          <a:lstStyle/>
          <a:p>
            <a:pPr marL="457200" lvl="0" indent="-338455" algn="l" rtl="0">
              <a:lnSpc>
                <a:spcPct val="130000"/>
              </a:lnSpc>
              <a:spcBef>
                <a:spcPts val="0"/>
              </a:spcBef>
              <a:spcAft>
                <a:spcPts val="0"/>
              </a:spcAft>
              <a:buSzPts val="1730"/>
              <a:buChar char="-"/>
            </a:pPr>
            <a:r>
              <a:rPr lang="en-US" altLang="zh-CN" dirty="0">
                <a:latin typeface="Times New Roman" panose="02020603050405020304" pitchFamily="18" charset="0"/>
              </a:rPr>
              <a:t>T</a:t>
            </a:r>
            <a:r>
              <a:rPr lang="en-US" sz="1800" b="0" i="0" u="none" strike="noStrike" dirty="0">
                <a:effectLst/>
                <a:latin typeface="Times New Roman" panose="02020603050405020304" pitchFamily="18" charset="0"/>
              </a:rPr>
              <a:t>he vaccination rate of 50-75+ older people in Springfield is the highest among the six cities. </a:t>
            </a:r>
          </a:p>
          <a:p>
            <a:pPr marL="457200" lvl="0" indent="-338455" algn="l" rtl="0">
              <a:lnSpc>
                <a:spcPct val="130000"/>
              </a:lnSpc>
              <a:spcBef>
                <a:spcPts val="0"/>
              </a:spcBef>
              <a:spcAft>
                <a:spcPts val="0"/>
              </a:spcAft>
              <a:buSzPts val="1730"/>
              <a:buChar char="-"/>
            </a:pPr>
            <a:r>
              <a:rPr lang="en-US" altLang="zh-CN" dirty="0">
                <a:latin typeface="Times New Roman" panose="02020603050405020304" pitchFamily="18" charset="0"/>
              </a:rPr>
              <a:t>I</a:t>
            </a:r>
            <a:r>
              <a:rPr lang="en-US" sz="1800" b="0" i="0" u="none" strike="noStrike" dirty="0">
                <a:effectLst/>
                <a:latin typeface="Times New Roman" panose="02020603050405020304" pitchFamily="18" charset="0"/>
              </a:rPr>
              <a:t>n the 65-75+ age group, Chelsea have higher rates of complete vaccination and growth rates than Revere. </a:t>
            </a:r>
          </a:p>
          <a:p>
            <a:pPr marL="457200" lvl="0" indent="-338455" algn="l" rtl="0">
              <a:lnSpc>
                <a:spcPct val="130000"/>
              </a:lnSpc>
              <a:spcBef>
                <a:spcPts val="0"/>
              </a:spcBef>
              <a:spcAft>
                <a:spcPts val="0"/>
              </a:spcAft>
              <a:buSzPts val="1730"/>
              <a:buChar char="-"/>
            </a:pPr>
            <a:r>
              <a:rPr lang="en-US" sz="1800" b="0" i="0" u="none" strike="noStrike" dirty="0">
                <a:effectLst/>
                <a:latin typeface="Times New Roman" panose="02020603050405020304" pitchFamily="18" charset="0"/>
              </a:rPr>
              <a:t>Based on the average vaccination rate of each age group, Chelsea had a relatively high vaccination rate in the 20-29, 65-75 and 75+ age groups.</a:t>
            </a:r>
            <a:endParaRPr sz="1729" dirty="0"/>
          </a:p>
          <a:p>
            <a:pPr marL="118745" lvl="0" indent="0" algn="l" rtl="0">
              <a:lnSpc>
                <a:spcPct val="130000"/>
              </a:lnSpc>
              <a:spcBef>
                <a:spcPts val="0"/>
              </a:spcBef>
              <a:spcAft>
                <a:spcPts val="0"/>
              </a:spcAft>
              <a:buSzPts val="1730"/>
              <a:buNone/>
            </a:pPr>
            <a:endParaRPr sz="1390" b="1" dirty="0"/>
          </a:p>
          <a:p>
            <a:pPr marL="0" lvl="0" indent="0" algn="l" rtl="0">
              <a:lnSpc>
                <a:spcPct val="130000"/>
              </a:lnSpc>
              <a:spcBef>
                <a:spcPts val="1200"/>
              </a:spcBef>
              <a:spcAft>
                <a:spcPts val="1200"/>
              </a:spcAft>
              <a:buSzPts val="935"/>
              <a:buNone/>
            </a:pPr>
            <a:endParaRPr sz="1729"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ltLang="zh-CN" dirty="0"/>
              <a:t>Next</a:t>
            </a:r>
            <a:r>
              <a:rPr lang="zh-CN" altLang="en-US" dirty="0"/>
              <a:t> </a:t>
            </a:r>
            <a:r>
              <a:rPr lang="en-US" altLang="zh-CN" dirty="0"/>
              <a:t>Step</a:t>
            </a:r>
            <a:endParaRPr dirty="0"/>
          </a:p>
        </p:txBody>
      </p:sp>
      <p:sp>
        <p:nvSpPr>
          <p:cNvPr id="230" name="Google Shape;230;p39"/>
          <p:cNvSpPr txBox="1">
            <a:spLocks noGrp="1"/>
          </p:cNvSpPr>
          <p:nvPr>
            <p:ph type="body" idx="1"/>
          </p:nvPr>
        </p:nvSpPr>
        <p:spPr>
          <a:xfrm>
            <a:off x="311700" y="1152475"/>
            <a:ext cx="8520600" cy="36768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altLang="zh-CN" dirty="0"/>
              <a:t>Hypothesis</a:t>
            </a:r>
            <a:r>
              <a:rPr lang="zh-CN" altLang="en-US" dirty="0"/>
              <a:t> </a:t>
            </a:r>
            <a:r>
              <a:rPr lang="en-US" altLang="zh-CN" dirty="0"/>
              <a:t>Test</a:t>
            </a:r>
          </a:p>
          <a:p>
            <a:pPr marL="457200" lvl="0" indent="-342900" algn="l" rtl="0">
              <a:spcBef>
                <a:spcPts val="0"/>
              </a:spcBef>
              <a:spcAft>
                <a:spcPts val="0"/>
              </a:spcAft>
              <a:buSzPts val="1800"/>
              <a:buChar char="-"/>
            </a:pPr>
            <a:r>
              <a:rPr lang="en-US" altLang="zh-CN" dirty="0"/>
              <a:t>Regression</a:t>
            </a:r>
            <a:r>
              <a:rPr lang="zh-CN" altLang="en-US" dirty="0"/>
              <a:t> </a:t>
            </a:r>
            <a:r>
              <a:rPr lang="en-US" altLang="zh-CN" dirty="0"/>
              <a:t>Model</a:t>
            </a:r>
          </a:p>
          <a:p>
            <a:pPr marL="457200" lvl="0" indent="-342900" algn="l" rtl="0">
              <a:spcBef>
                <a:spcPts val="0"/>
              </a:spcBef>
              <a:spcAft>
                <a:spcPts val="0"/>
              </a:spcAft>
              <a:buSzPts val="1800"/>
              <a:buChar char="-"/>
            </a:pPr>
            <a:r>
              <a:rPr lang="en-US" altLang="zh-CN" dirty="0"/>
              <a:t>KNN</a:t>
            </a:r>
            <a:r>
              <a:rPr lang="zh-CN" altLang="en-US" dirty="0"/>
              <a:t> </a:t>
            </a:r>
            <a:r>
              <a:rPr lang="en-US" altLang="zh-CN" dirty="0"/>
              <a:t>Model</a:t>
            </a:r>
          </a:p>
          <a:p>
            <a:pPr marL="457200" lvl="0" indent="-342900" algn="l" rtl="0">
              <a:spcBef>
                <a:spcPts val="0"/>
              </a:spcBef>
              <a:spcAft>
                <a:spcPts val="0"/>
              </a:spcAft>
              <a:buSzPts val="1800"/>
              <a:buChar char="-"/>
            </a:pPr>
            <a:r>
              <a:rPr lang="en-US" altLang="zh-CN" dirty="0"/>
              <a:t>More</a:t>
            </a:r>
            <a:r>
              <a:rPr lang="zh-CN" altLang="en-US" dirty="0"/>
              <a:t> </a:t>
            </a:r>
            <a:r>
              <a:rPr lang="en-US" altLang="zh-CN" dirty="0"/>
              <a:t>Analysis</a:t>
            </a:r>
            <a:r>
              <a:rPr lang="zh-CN" altLang="en-US" dirty="0"/>
              <a:t> </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Goals and Background</a:t>
            </a:r>
            <a:endParaRPr/>
          </a:p>
        </p:txBody>
      </p:sp>
      <p:sp>
        <p:nvSpPr>
          <p:cNvPr id="66" name="Google Shape;66;p14"/>
          <p:cNvSpPr txBox="1">
            <a:spLocks noGrp="1"/>
          </p:cNvSpPr>
          <p:nvPr>
            <p:ph type="body" idx="1"/>
          </p:nvPr>
        </p:nvSpPr>
        <p:spPr>
          <a:xfrm>
            <a:off x="311700" y="1131300"/>
            <a:ext cx="8520600" cy="376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b="1" i="1" dirty="0"/>
              <a:t>Goals: </a:t>
            </a:r>
            <a:endParaRPr sz="1600" b="1" i="1" dirty="0"/>
          </a:p>
          <a:p>
            <a:pPr marL="457200" lvl="0" indent="-330200" algn="l" rtl="0">
              <a:spcBef>
                <a:spcPts val="1200"/>
              </a:spcBef>
              <a:spcAft>
                <a:spcPts val="0"/>
              </a:spcAft>
              <a:buSzPts val="1600"/>
              <a:buChar char="-"/>
            </a:pPr>
            <a:r>
              <a:rPr lang="en" sz="1600" dirty="0"/>
              <a:t>To understand the impact of grassroots organizations, like La </a:t>
            </a:r>
            <a:r>
              <a:rPr lang="en" sz="1600" dirty="0" err="1"/>
              <a:t>Colaborativa</a:t>
            </a:r>
            <a:r>
              <a:rPr lang="en" sz="1600" dirty="0"/>
              <a:t>, in the distribution of Covid-19 vaccinations of various age groups</a:t>
            </a:r>
            <a:endParaRPr sz="1600" dirty="0"/>
          </a:p>
          <a:p>
            <a:pPr marL="457200" lvl="0" indent="-330200" algn="l" rtl="0">
              <a:spcBef>
                <a:spcPts val="0"/>
              </a:spcBef>
              <a:spcAft>
                <a:spcPts val="0"/>
              </a:spcAft>
              <a:buSzPts val="1600"/>
              <a:buChar char="-"/>
            </a:pPr>
            <a:r>
              <a:rPr lang="en" sz="1600" dirty="0"/>
              <a:t>To discover trends in vaccination rates amongst age groups with a particular focus on pediatric populations.</a:t>
            </a:r>
            <a:endParaRPr sz="1600" dirty="0"/>
          </a:p>
          <a:p>
            <a:pPr marL="0" lvl="0" indent="0" algn="l" rtl="0">
              <a:spcBef>
                <a:spcPts val="1200"/>
              </a:spcBef>
              <a:spcAft>
                <a:spcPts val="0"/>
              </a:spcAft>
              <a:buNone/>
            </a:pPr>
            <a:r>
              <a:rPr lang="en" sz="1600" b="1" i="1" dirty="0"/>
              <a:t>Background: </a:t>
            </a:r>
            <a:endParaRPr sz="1600" b="1" i="1" dirty="0"/>
          </a:p>
          <a:p>
            <a:pPr marL="457200" lvl="0" indent="-330200" algn="l" rtl="0">
              <a:spcBef>
                <a:spcPts val="1200"/>
              </a:spcBef>
              <a:spcAft>
                <a:spcPts val="0"/>
              </a:spcAft>
              <a:buSzPts val="1600"/>
              <a:buChar char="-"/>
            </a:pPr>
            <a:r>
              <a:rPr lang="en" sz="1600" dirty="0"/>
              <a:t>Access to quality healthcare and reputable information remains an issue for underserved communities in the State of Massachusetts</a:t>
            </a:r>
            <a:endParaRPr sz="1600" dirty="0"/>
          </a:p>
          <a:p>
            <a:pPr marL="457200" lvl="0" indent="-330200" algn="l" rtl="0">
              <a:spcBef>
                <a:spcPts val="0"/>
              </a:spcBef>
              <a:spcAft>
                <a:spcPts val="0"/>
              </a:spcAft>
              <a:buSzPts val="1600"/>
              <a:buChar char="-"/>
            </a:pPr>
            <a:r>
              <a:rPr lang="en" sz="1600" dirty="0"/>
              <a:t>Our team’s primary focus was upon vaccinations by age group with emphasis on understanding the impact of efforts on pediatric vaccinations.</a:t>
            </a:r>
            <a:endParaRPr sz="1600" dirty="0"/>
          </a:p>
          <a:p>
            <a:pPr marL="457200" lvl="0" indent="-330200" algn="l" rtl="0">
              <a:spcBef>
                <a:spcPts val="0"/>
              </a:spcBef>
              <a:spcAft>
                <a:spcPts val="0"/>
              </a:spcAft>
              <a:buSzPts val="1600"/>
              <a:buChar char="-"/>
            </a:pPr>
            <a:r>
              <a:rPr lang="en" sz="1600" dirty="0"/>
              <a:t>We have two data sets (</a:t>
            </a:r>
            <a:r>
              <a:rPr lang="en" sz="1600" dirty="0" err="1"/>
              <a:t>Grouped.csv</a:t>
            </a:r>
            <a:r>
              <a:rPr lang="en" sz="1600" dirty="0"/>
              <a:t> and </a:t>
            </a:r>
            <a:r>
              <a:rPr lang="en" sz="1600" dirty="0" err="1"/>
              <a:t>Zipcode.csv</a:t>
            </a:r>
            <a:r>
              <a:rPr lang="en" sz="1600" dirty="0"/>
              <a:t>) . </a:t>
            </a:r>
            <a:endParaRPr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7"/>
          <p:cNvSpPr txBox="1">
            <a:spLocks noGrp="1"/>
          </p:cNvSpPr>
          <p:nvPr>
            <p:ph type="title"/>
          </p:nvPr>
        </p:nvSpPr>
        <p:spPr>
          <a:xfrm>
            <a:off x="311700" y="1854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Collection</a:t>
            </a:r>
            <a:endParaRPr/>
          </a:p>
        </p:txBody>
      </p:sp>
      <p:sp>
        <p:nvSpPr>
          <p:cNvPr id="88" name="Google Shape;88;p17"/>
          <p:cNvSpPr txBox="1">
            <a:spLocks noGrp="1"/>
          </p:cNvSpPr>
          <p:nvPr>
            <p:ph type="body" idx="1"/>
          </p:nvPr>
        </p:nvSpPr>
        <p:spPr>
          <a:xfrm>
            <a:off x="311700" y="650075"/>
            <a:ext cx="8520600" cy="4363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50" b="1" i="1" dirty="0"/>
              <a:t>Grouped Dataset:</a:t>
            </a:r>
            <a:endParaRPr sz="1450" b="1" i="1" dirty="0"/>
          </a:p>
          <a:p>
            <a:pPr marL="457200" lvl="0" indent="-320675" algn="l" rtl="0">
              <a:lnSpc>
                <a:spcPct val="100000"/>
              </a:lnSpc>
              <a:spcBef>
                <a:spcPts val="1200"/>
              </a:spcBef>
              <a:spcAft>
                <a:spcPts val="0"/>
              </a:spcAft>
              <a:buSzPts val="1450"/>
              <a:buChar char="-"/>
            </a:pPr>
            <a:r>
              <a:rPr lang="en" sz="1450" dirty="0"/>
              <a:t>Split the whole dataset into 36 small dataset by age (0-19, 20-29, 30-49, 50-64, 65-75, 75+) and city (Chelsea, Revere, Springfield, Everett, Newton, Wellesley).</a:t>
            </a:r>
            <a:endParaRPr sz="1450" dirty="0"/>
          </a:p>
          <a:p>
            <a:pPr marL="457200" lvl="0" indent="-320675" algn="l" rtl="0">
              <a:lnSpc>
                <a:spcPct val="100000"/>
              </a:lnSpc>
              <a:spcBef>
                <a:spcPts val="0"/>
              </a:spcBef>
              <a:spcAft>
                <a:spcPts val="0"/>
              </a:spcAft>
              <a:buSzPts val="1450"/>
              <a:buChar char="-"/>
            </a:pPr>
            <a:r>
              <a:rPr lang="en" sz="1450" dirty="0"/>
              <a:t>Used Interpolate method to fill empty data and keep the number of vaccination in an increasing trend</a:t>
            </a:r>
            <a:endParaRPr sz="1450" dirty="0"/>
          </a:p>
          <a:p>
            <a:pPr marL="0" lvl="0" indent="0" algn="l" rtl="0">
              <a:lnSpc>
                <a:spcPct val="100000"/>
              </a:lnSpc>
              <a:spcBef>
                <a:spcPts val="1200"/>
              </a:spcBef>
              <a:spcAft>
                <a:spcPts val="0"/>
              </a:spcAft>
              <a:buNone/>
            </a:pPr>
            <a:r>
              <a:rPr lang="en" sz="1450" b="1" i="1" dirty="0" err="1"/>
              <a:t>Zipcode</a:t>
            </a:r>
            <a:r>
              <a:rPr lang="en" sz="1450" b="1" i="1" dirty="0"/>
              <a:t> Dataset:</a:t>
            </a:r>
            <a:endParaRPr sz="1450" b="1" i="1" dirty="0"/>
          </a:p>
          <a:p>
            <a:pPr marL="457200" lvl="0" indent="-320675" algn="l" rtl="0">
              <a:lnSpc>
                <a:spcPct val="100000"/>
              </a:lnSpc>
              <a:spcBef>
                <a:spcPts val="1200"/>
              </a:spcBef>
              <a:spcAft>
                <a:spcPts val="0"/>
              </a:spcAft>
              <a:buSzPts val="1450"/>
              <a:buChar char="-"/>
            </a:pPr>
            <a:r>
              <a:rPr lang="en" sz="1450" dirty="0"/>
              <a:t>Split the dataset by city (Wellesley, Chelsea, Revere, Springfield, Everett, Newton)</a:t>
            </a:r>
            <a:endParaRPr sz="1450" dirty="0"/>
          </a:p>
          <a:p>
            <a:pPr marL="457200" lvl="0" indent="-320675" algn="l" rtl="0">
              <a:lnSpc>
                <a:spcPct val="100000"/>
              </a:lnSpc>
              <a:spcBef>
                <a:spcPts val="0"/>
              </a:spcBef>
              <a:spcAft>
                <a:spcPts val="0"/>
              </a:spcAft>
              <a:buSzPts val="1450"/>
              <a:buChar char="-"/>
            </a:pPr>
            <a:r>
              <a:rPr lang="en" sz="1450" dirty="0"/>
              <a:t>Used interpolation to fill empty values and maintain a linear trend.</a:t>
            </a:r>
            <a:endParaRPr sz="1450" dirty="0"/>
          </a:p>
          <a:p>
            <a:pPr marL="0" lvl="0" indent="0" algn="l" rtl="0">
              <a:lnSpc>
                <a:spcPct val="100000"/>
              </a:lnSpc>
              <a:spcBef>
                <a:spcPts val="1200"/>
              </a:spcBef>
              <a:spcAft>
                <a:spcPts val="0"/>
              </a:spcAft>
              <a:buNone/>
            </a:pPr>
            <a:r>
              <a:rPr lang="en" sz="1450" b="1" i="1" dirty="0"/>
              <a:t>Main Challenges: </a:t>
            </a:r>
            <a:endParaRPr sz="1450" b="1" i="1" dirty="0"/>
          </a:p>
          <a:p>
            <a:pPr marL="457200" lvl="0" indent="-320675" algn="l" rtl="0">
              <a:lnSpc>
                <a:spcPct val="100000"/>
              </a:lnSpc>
              <a:spcBef>
                <a:spcPts val="0"/>
              </a:spcBef>
              <a:spcAft>
                <a:spcPts val="0"/>
              </a:spcAft>
              <a:buSzPts val="1450"/>
              <a:buChar char="-"/>
            </a:pPr>
            <a:r>
              <a:rPr lang="en" sz="1450" dirty="0"/>
              <a:t>Lots of </a:t>
            </a:r>
            <a:r>
              <a:rPr lang="en" sz="1450" dirty="0" err="1"/>
              <a:t>NaN</a:t>
            </a:r>
            <a:r>
              <a:rPr lang="en" sz="1450" dirty="0"/>
              <a:t> values results in missing data even after predictive measures (such as interpolation)</a:t>
            </a:r>
            <a:endParaRPr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Main Analysis: </a:t>
            </a:r>
            <a:endParaRPr/>
          </a:p>
        </p:txBody>
      </p:sp>
      <p:sp>
        <p:nvSpPr>
          <p:cNvPr id="94" name="Google Shape;94;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b="1" i="1" dirty="0"/>
              <a:t>Fully Vaccinated Rate vs. Date </a:t>
            </a:r>
            <a:endParaRPr b="1" i="1" dirty="0"/>
          </a:p>
          <a:p>
            <a:pPr marL="914400" lvl="1" indent="-317500" algn="l" rtl="0">
              <a:spcBef>
                <a:spcPts val="0"/>
              </a:spcBef>
              <a:spcAft>
                <a:spcPts val="0"/>
              </a:spcAft>
              <a:buSzPts val="1400"/>
              <a:buChar char="○"/>
            </a:pPr>
            <a:r>
              <a:rPr lang="en" dirty="0"/>
              <a:t>To see and compare the changes of the fully vaccinated rate in different cities</a:t>
            </a:r>
            <a:endParaRPr dirty="0"/>
          </a:p>
          <a:p>
            <a:pPr marL="457200" lvl="0" indent="-342900" algn="l" rtl="0">
              <a:spcBef>
                <a:spcPts val="0"/>
              </a:spcBef>
              <a:spcAft>
                <a:spcPts val="0"/>
              </a:spcAft>
              <a:buSzPts val="1800"/>
              <a:buChar char="●"/>
            </a:pPr>
            <a:r>
              <a:rPr lang="en" b="1" i="1" dirty="0"/>
              <a:t>At Least One Dose Rate vs. Date</a:t>
            </a:r>
            <a:r>
              <a:rPr lang="en" dirty="0"/>
              <a:t> </a:t>
            </a:r>
            <a:endParaRPr dirty="0"/>
          </a:p>
          <a:p>
            <a:pPr marL="914400" lvl="1" indent="-317500" algn="l" rtl="0">
              <a:spcBef>
                <a:spcPts val="0"/>
              </a:spcBef>
              <a:spcAft>
                <a:spcPts val="0"/>
              </a:spcAft>
              <a:buSzPts val="1400"/>
              <a:buChar char="○"/>
            </a:pPr>
            <a:r>
              <a:rPr lang="en" dirty="0"/>
              <a:t>To see and compare the changes of the At Least One Dose rate in different cities</a:t>
            </a:r>
            <a:endParaRPr dirty="0"/>
          </a:p>
          <a:p>
            <a:pPr marL="114300" lvl="0" indent="0" algn="l" rtl="0">
              <a:spcBef>
                <a:spcPts val="0"/>
              </a:spcBef>
              <a:spcAft>
                <a:spcPts val="0"/>
              </a:spcAft>
              <a:buSzPts val="1800"/>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a:spLocks noGrp="1"/>
          </p:cNvSpPr>
          <p:nvPr>
            <p:ph type="title"/>
          </p:nvPr>
        </p:nvSpPr>
        <p:spPr>
          <a:xfrm>
            <a:off x="113450" y="142475"/>
            <a:ext cx="7329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Fully Vaccinated Rate vs. Date </a:t>
            </a:r>
            <a:endParaRPr/>
          </a:p>
        </p:txBody>
      </p:sp>
      <p:pic>
        <p:nvPicPr>
          <p:cNvPr id="109" name="Google Shape;109;p20"/>
          <p:cNvPicPr preferRelativeResize="0"/>
          <p:nvPr/>
        </p:nvPicPr>
        <p:blipFill>
          <a:blip r:embed="rId3">
            <a:alphaModFix/>
          </a:blip>
          <a:stretch>
            <a:fillRect/>
          </a:stretch>
        </p:blipFill>
        <p:spPr>
          <a:xfrm>
            <a:off x="320025" y="1592250"/>
            <a:ext cx="8503949" cy="26870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311700" y="243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Fully Vaccinated Rate vs. Date </a:t>
            </a:r>
            <a:endParaRPr/>
          </a:p>
        </p:txBody>
      </p:sp>
      <p:pic>
        <p:nvPicPr>
          <p:cNvPr id="115" name="Google Shape;115;p21"/>
          <p:cNvPicPr preferRelativeResize="0"/>
          <p:nvPr/>
        </p:nvPicPr>
        <p:blipFill>
          <a:blip r:embed="rId3">
            <a:alphaModFix/>
          </a:blip>
          <a:stretch>
            <a:fillRect/>
          </a:stretch>
        </p:blipFill>
        <p:spPr>
          <a:xfrm>
            <a:off x="311700" y="1270700"/>
            <a:ext cx="8839199" cy="279297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Fully Vaccinated Rate vs. Date </a:t>
            </a:r>
            <a:endParaRPr/>
          </a:p>
        </p:txBody>
      </p:sp>
      <p:pic>
        <p:nvPicPr>
          <p:cNvPr id="121" name="Google Shape;121;p22"/>
          <p:cNvPicPr preferRelativeResize="0"/>
          <p:nvPr/>
        </p:nvPicPr>
        <p:blipFill>
          <a:blip r:embed="rId3">
            <a:alphaModFix/>
          </a:blip>
          <a:stretch>
            <a:fillRect/>
          </a:stretch>
        </p:blipFill>
        <p:spPr>
          <a:xfrm>
            <a:off x="311700" y="1472300"/>
            <a:ext cx="8520600" cy="269230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257550" y="182475"/>
            <a:ext cx="66462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 Fully Vaccinated Rate vs. Date </a:t>
            </a:r>
            <a:endParaRPr/>
          </a:p>
          <a:p>
            <a:pPr marL="0" lvl="0" indent="0" algn="l" rtl="0">
              <a:spcBef>
                <a:spcPts val="0"/>
              </a:spcBef>
              <a:spcAft>
                <a:spcPts val="0"/>
              </a:spcAft>
              <a:buNone/>
            </a:pPr>
            <a:r>
              <a:rPr lang="en"/>
              <a:t> </a:t>
            </a:r>
            <a:endParaRPr/>
          </a:p>
        </p:txBody>
      </p:sp>
      <p:pic>
        <p:nvPicPr>
          <p:cNvPr id="127" name="Google Shape;127;p23"/>
          <p:cNvPicPr preferRelativeResize="0"/>
          <p:nvPr/>
        </p:nvPicPr>
        <p:blipFill>
          <a:blip r:embed="rId3">
            <a:alphaModFix/>
          </a:blip>
          <a:stretch>
            <a:fillRect/>
          </a:stretch>
        </p:blipFill>
        <p:spPr>
          <a:xfrm>
            <a:off x="257550" y="1296349"/>
            <a:ext cx="8484849" cy="28353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Fully Vaccinated Rate vs. Date </a:t>
            </a:r>
            <a:endParaRPr/>
          </a:p>
        </p:txBody>
      </p:sp>
      <p:pic>
        <p:nvPicPr>
          <p:cNvPr id="133" name="Google Shape;133;p24"/>
          <p:cNvPicPr preferRelativeResize="0"/>
          <p:nvPr/>
        </p:nvPicPr>
        <p:blipFill>
          <a:blip r:embed="rId3">
            <a:alphaModFix/>
          </a:blip>
          <a:stretch>
            <a:fillRect/>
          </a:stretch>
        </p:blipFill>
        <p:spPr>
          <a:xfrm>
            <a:off x="311700" y="1481700"/>
            <a:ext cx="8455501" cy="2687975"/>
          </a:xfrm>
          <a:prstGeom prst="rect">
            <a:avLst/>
          </a:prstGeom>
          <a:noFill/>
          <a:ln>
            <a:noFill/>
          </a:ln>
        </p:spPr>
      </p:pic>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702</Words>
  <Application>Microsoft Macintosh PowerPoint</Application>
  <PresentationFormat>On-screen Show (16:9)</PresentationFormat>
  <Paragraphs>51</Paragraphs>
  <Slides>17</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Proxima Nova</vt:lpstr>
      <vt:lpstr>Arial</vt:lpstr>
      <vt:lpstr>Times New Roman</vt:lpstr>
      <vt:lpstr>Spearmint</vt:lpstr>
      <vt:lpstr>Vaccine Equity Team 2</vt:lpstr>
      <vt:lpstr>Goals and Background</vt:lpstr>
      <vt:lpstr>Data Collection</vt:lpstr>
      <vt:lpstr>Main Analysis: </vt:lpstr>
      <vt:lpstr>Fully Vaccinated Rate vs. Date </vt:lpstr>
      <vt:lpstr>Fully Vaccinated Rate vs. Date </vt:lpstr>
      <vt:lpstr>Fully Vaccinated Rate vs. Date </vt:lpstr>
      <vt:lpstr> Fully Vaccinated Rate vs. Date   </vt:lpstr>
      <vt:lpstr>Fully Vaccinated Rate vs. Date </vt:lpstr>
      <vt:lpstr>Fully Vaccinated Rate vs. Date </vt:lpstr>
      <vt:lpstr>PowerPoint Presentation</vt:lpstr>
      <vt:lpstr>PowerPoint Presentation</vt:lpstr>
      <vt:lpstr>PowerPoint Presentation</vt:lpstr>
      <vt:lpstr>PowerPoint Presentation</vt:lpstr>
      <vt:lpstr>PowerPoint Presentation</vt:lpstr>
      <vt:lpstr>Conclusion</vt:lpstr>
      <vt:lpstr>Next Step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Vaccine Equity Team 2</dc:title>
  <cp:lastModifiedBy>Li, Jingyi</cp:lastModifiedBy>
  <cp:revision>4</cp:revision>
  <dcterms:modified xsi:type="dcterms:W3CDTF">2022-12-10T23:34:40Z</dcterms:modified>
</cp:coreProperties>
</file>